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E"/>
    <a:srgbClr val="F7941D"/>
    <a:srgbClr val="646094"/>
    <a:srgbClr val="34C1AD"/>
    <a:srgbClr val="E6B05C"/>
    <a:srgbClr val="D0CEC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E034D-90BE-4DE6-996A-D5D11823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E6C63-3119-4C65-937C-771C6E38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4F2D9-3F00-41C1-A839-51007014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AC6F4-DABB-4985-BFF1-A3A3F9FA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714ED-1158-4204-97AE-796F4CAF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3DDCEC-9C3A-4AF5-BF67-987C6B7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41DD96-FF42-4676-B73D-2F841BDE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B0BC85-7440-4792-9C9D-8D5B9C59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4883-ABB4-44E2-81C4-35AE9D8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F85F6-BA02-4A91-80A2-2C654E62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FC1AF-3A55-4E1E-A6CF-9B005071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43208-A2E1-4B6C-9A93-BD4FBFD8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DEFD8-25D5-4DC4-83B0-6FA4ADB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05ED7-D059-4A2C-8414-887146EA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8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237A-EB5A-4CF3-AA19-EB9A03AE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7854DE-7F87-458A-AE1A-18B4C24E2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55E69-EEE0-408C-A934-A1BC1163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6F894-2EC3-4F3B-8641-E6488A0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8F0C27-8937-4281-A1BC-86AB2D6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22950-BB55-4612-8644-86649BB6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3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97982-8134-4DEF-8276-42D0B346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6E81B-05FB-43A1-B663-CFDA24BD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4EBA8-2A05-4DD1-AF56-F7B89B65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57EB-69BB-4CA1-93E6-AD9EFC3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35503-4DD2-42EC-B1C7-CB7CD578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9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360B08-CE38-4AB7-A476-863974FF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51F16-DC5B-459D-995E-604DA75B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A4E8C-8310-4D99-B541-CA3C9A65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7D77C-9EC4-48D6-BFBA-17C60CA2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9CE2C-D8C9-4753-A3C9-8AB8AA15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08D0-9CE8-45D9-B646-A8958E05B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97F7A-5F60-4E34-9D70-471415BC2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DA2D7-4A11-4AC2-A844-A24F092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93211-433A-4091-ACEE-07552737C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E5386-2719-454F-B996-018D114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CD2B7-1145-4209-8AF7-EE8C4203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72C1-7D85-4725-B14F-1241CA8C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512A6-90D4-4125-BE50-569778F6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E9B0F-B687-42E8-A3CE-B780E298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F8B84-CD2C-427C-A62B-149A642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0F29-575D-48D3-A4CE-073EAC7A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68E0E-B94A-48D9-8BD9-DA5E71C4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FEBD7-E51F-4269-8085-A044BAF7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4E0D2-6083-4F38-953A-E06F1363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B6B20-C842-4CB4-BF3B-395DC213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0BC9-ED22-4A11-A38F-8E701D70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CCCD8-FBA5-4772-BE09-68D69EDB4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AB2BB-2E09-4242-A1C3-223E4882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0008DD-7C2B-4FDC-A352-5ED57FE1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9CE7B-7094-4C32-91FC-0BA4DE0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0D9A-FEAF-46BD-A25D-DB233F9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52179-1C76-4792-AFA6-A915C496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2C30E-0873-499B-BDEB-885C8F90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CA2B6-10AB-4A84-A62F-093222F6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AE91B-A3A6-4AA5-B2EE-28BDEAB06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B8F23A-5061-4173-8F8D-9424DD7FD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988959-4B5C-4C48-B890-215E1DA5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745943-24BF-469A-8AAD-85D5AC9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B3B074-38A5-4E1C-B551-00C620C9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2DB94-591E-4A72-961B-89880354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0BD76-6DB1-4AE6-BC16-AB0F3C94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984511-B94E-42EC-AF5A-55F6E486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EA997-A91C-42B9-9398-B30A096E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1A88-1EB0-4F31-B666-1675E815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519DF-403C-49DF-AF61-63ADF74AE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7CB1C-5437-4048-9A2A-DCDB5B48B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68215-12AE-4A7A-B0A1-B520D2C78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9C61B-3FA6-4A6E-AEFD-199D8E3D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63E9-8303-4CFF-B724-5F007A27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5ED79-28B3-4FBB-AC5E-F6548470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73559-EB04-43F1-A48D-6178ADC5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F3880-F139-4DA8-9CBB-76333A394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CFE97-48DF-41AB-A9D3-DCCC6168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hyperlink" Target="https://miro.com/app/board/o9J_kpVVSzc=/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s://vc.ru/marketing/121726-zachem-lyudi-analiziruyut-ryn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26.png"/><Relationship Id="rId19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hyperlink" Target="https://habr.com/ru/post/49658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mitad.pro/ru/blog/monetizatsiya-startapa" TargetMode="External"/><Relationship Id="rId5" Type="http://schemas.openxmlformats.org/officeDocument/2006/relationships/hyperlink" Target="https://vc.ru/u/1216934-treningovyy-centr-galiny/514771-monetizaciya-biznesa-kak-nayti-svoyu-model" TargetMode="External"/><Relationship Id="rId4" Type="http://schemas.openxmlformats.org/officeDocument/2006/relationships/hyperlink" Target="https://sense23.com/academy/module/modeli-monetizaczii-i-chem-oni-otlichayutsya-v-b2b-i-b2c/#:~:text=%D0%9C%D0%BE%D0%B4%D0%B5%D0%BB%D1%8C%20%D0%BC%D0%BE%D0%BD%D0%B5%D1%82%D0%B8%D0%B7%D0%B0%D1%86%D0%B8%D0%B8%20%E2%80%94%20%D1%8D%D1%82%D0%BE%20%D0%BC%D0%B5%D1%82%D0%BE%D0%B4%2C%20%D1%81,%D1%80%D0%B5%D1%88%D0%B5%D0%BD%D0%B8%D1%8F%20%D0%B8%20%D1%86%D0%B5%D0%BD%D0%BD%D0%BE%D1%81%D1%82%D0%BD%D0%BE%D0%B5%20%D0%BF%D1%80%D0%B5%D0%B4%D0%BB%D0%BE%D0%B6%D0%B5%D0%BD%D0%B8%D0%B5" TargetMode="Externa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322E8BC4-9496-4EF8-BD31-C234D86C88FA}"/>
              </a:ext>
            </a:extLst>
          </p:cNvPr>
          <p:cNvSpPr/>
          <p:nvPr/>
        </p:nvSpPr>
        <p:spPr>
          <a:xfrm>
            <a:off x="3253997" y="5679907"/>
            <a:ext cx="368299" cy="368299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직사각형 35">
            <a:extLst>
              <a:ext uri="{FF2B5EF4-FFF2-40B4-BE49-F238E27FC236}">
                <a16:creationId xmlns:a16="http://schemas.microsoft.com/office/drawing/2014/main" id="{324EEBB5-49D8-44D0-8623-DFEE39DC7B17}"/>
              </a:ext>
            </a:extLst>
          </p:cNvPr>
          <p:cNvSpPr/>
          <p:nvPr/>
        </p:nvSpPr>
        <p:spPr>
          <a:xfrm flipV="1">
            <a:off x="10855354" y="5679906"/>
            <a:ext cx="1336646" cy="1178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각 삼각형 36">
            <a:extLst>
              <a:ext uri="{FF2B5EF4-FFF2-40B4-BE49-F238E27FC236}">
                <a16:creationId xmlns:a16="http://schemas.microsoft.com/office/drawing/2014/main" id="{C8F753C4-2FE5-46E9-BFE3-06FFAAB7CA8F}"/>
              </a:ext>
            </a:extLst>
          </p:cNvPr>
          <p:cNvSpPr/>
          <p:nvPr/>
        </p:nvSpPr>
        <p:spPr>
          <a:xfrm flipV="1">
            <a:off x="10855354" y="4701540"/>
            <a:ext cx="1336646" cy="1661509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770D6-9A29-4F15-85E4-6FBFD4A4E307}"/>
              </a:ext>
            </a:extLst>
          </p:cNvPr>
          <p:cNvSpPr txBox="1"/>
          <p:nvPr/>
        </p:nvSpPr>
        <p:spPr>
          <a:xfrm>
            <a:off x="1621546" y="4373940"/>
            <a:ext cx="4870110" cy="156966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НАЗВАНИЕ</a:t>
            </a:r>
          </a:p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ПРОЕКТА</a:t>
            </a:r>
            <a:endParaRPr lang="ko-KR" altLang="en-US" sz="48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8" name="직사각형 35">
            <a:extLst>
              <a:ext uri="{FF2B5EF4-FFF2-40B4-BE49-F238E27FC236}">
                <a16:creationId xmlns:a16="http://schemas.microsoft.com/office/drawing/2014/main" id="{F6EF81A6-88CD-4DAB-87C4-29F0CA93AE34}"/>
              </a:ext>
            </a:extLst>
          </p:cNvPr>
          <p:cNvSpPr/>
          <p:nvPr/>
        </p:nvSpPr>
        <p:spPr>
          <a:xfrm flipV="1">
            <a:off x="0" y="0"/>
            <a:ext cx="9144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타원 7">
            <a:extLst>
              <a:ext uri="{FF2B5EF4-FFF2-40B4-BE49-F238E27FC236}">
                <a16:creationId xmlns:a16="http://schemas.microsoft.com/office/drawing/2014/main" id="{BD2896EB-DAB5-45D4-91BB-E742608880D7}"/>
              </a:ext>
            </a:extLst>
          </p:cNvPr>
          <p:cNvSpPr/>
          <p:nvPr/>
        </p:nvSpPr>
        <p:spPr>
          <a:xfrm>
            <a:off x="10929593" y="1232535"/>
            <a:ext cx="368299" cy="368299"/>
          </a:xfrm>
          <a:prstGeom prst="ellips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5" name="그룹 12">
            <a:extLst>
              <a:ext uri="{FF2B5EF4-FFF2-40B4-BE49-F238E27FC236}">
                <a16:creationId xmlns:a16="http://schemas.microsoft.com/office/drawing/2014/main" id="{8483B8F5-47DA-4EB4-AB8D-1F0187E2E652}"/>
              </a:ext>
            </a:extLst>
          </p:cNvPr>
          <p:cNvGrpSpPr/>
          <p:nvPr/>
        </p:nvGrpSpPr>
        <p:grpSpPr>
          <a:xfrm>
            <a:off x="8709660" y="1324611"/>
            <a:ext cx="1778000" cy="184149"/>
            <a:chOff x="457200" y="6178549"/>
            <a:chExt cx="3479288" cy="368299"/>
          </a:xfrm>
          <a:solidFill>
            <a:schemeClr val="bg1">
              <a:lumMod val="65000"/>
            </a:schemeClr>
          </a:solidFill>
        </p:grpSpPr>
        <p:sp>
          <p:nvSpPr>
            <p:cNvPr id="36" name="직사각형 14">
              <a:extLst>
                <a:ext uri="{FF2B5EF4-FFF2-40B4-BE49-F238E27FC236}">
                  <a16:creationId xmlns:a16="http://schemas.microsoft.com/office/drawing/2014/main" id="{ED2F9466-48F5-4EA1-A669-B68652D437A8}"/>
                </a:ext>
              </a:extLst>
            </p:cNvPr>
            <p:cNvSpPr/>
            <p:nvPr userDrawn="1"/>
          </p:nvSpPr>
          <p:spPr>
            <a:xfrm>
              <a:off x="45720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직사각형 15">
              <a:extLst>
                <a:ext uri="{FF2B5EF4-FFF2-40B4-BE49-F238E27FC236}">
                  <a16:creationId xmlns:a16="http://schemas.microsoft.com/office/drawing/2014/main" id="{5FB78B52-85B4-4DC3-97C8-607A7418789B}"/>
                </a:ext>
              </a:extLst>
            </p:cNvPr>
            <p:cNvSpPr/>
            <p:nvPr userDrawn="1"/>
          </p:nvSpPr>
          <p:spPr>
            <a:xfrm>
              <a:off x="64364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직사각형 16">
              <a:extLst>
                <a:ext uri="{FF2B5EF4-FFF2-40B4-BE49-F238E27FC236}">
                  <a16:creationId xmlns:a16="http://schemas.microsoft.com/office/drawing/2014/main" id="{7B8F23FB-2414-43C3-BEE3-9BB3A9651032}"/>
                </a:ext>
              </a:extLst>
            </p:cNvPr>
            <p:cNvSpPr/>
            <p:nvPr userDrawn="1"/>
          </p:nvSpPr>
          <p:spPr>
            <a:xfrm>
              <a:off x="83008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직사각형 17">
              <a:extLst>
                <a:ext uri="{FF2B5EF4-FFF2-40B4-BE49-F238E27FC236}">
                  <a16:creationId xmlns:a16="http://schemas.microsoft.com/office/drawing/2014/main" id="{0345DC86-DDF9-4860-A6D5-396F567F958E}"/>
                </a:ext>
              </a:extLst>
            </p:cNvPr>
            <p:cNvSpPr/>
            <p:nvPr userDrawn="1"/>
          </p:nvSpPr>
          <p:spPr>
            <a:xfrm>
              <a:off x="101652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직사각형 18">
              <a:extLst>
                <a:ext uri="{FF2B5EF4-FFF2-40B4-BE49-F238E27FC236}">
                  <a16:creationId xmlns:a16="http://schemas.microsoft.com/office/drawing/2014/main" id="{D4C9EEA7-BF75-4445-9236-AE38E34945DD}"/>
                </a:ext>
              </a:extLst>
            </p:cNvPr>
            <p:cNvSpPr/>
            <p:nvPr userDrawn="1"/>
          </p:nvSpPr>
          <p:spPr>
            <a:xfrm>
              <a:off x="120297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직사각형 19">
              <a:extLst>
                <a:ext uri="{FF2B5EF4-FFF2-40B4-BE49-F238E27FC236}">
                  <a16:creationId xmlns:a16="http://schemas.microsoft.com/office/drawing/2014/main" id="{7D4AC519-7E4C-43F2-8B64-E8F41619DF22}"/>
                </a:ext>
              </a:extLst>
            </p:cNvPr>
            <p:cNvSpPr/>
            <p:nvPr userDrawn="1"/>
          </p:nvSpPr>
          <p:spPr>
            <a:xfrm>
              <a:off x="138941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직사각형 20">
              <a:extLst>
                <a:ext uri="{FF2B5EF4-FFF2-40B4-BE49-F238E27FC236}">
                  <a16:creationId xmlns:a16="http://schemas.microsoft.com/office/drawing/2014/main" id="{8C43CD08-3BD9-4383-9693-55EC65CD178A}"/>
                </a:ext>
              </a:extLst>
            </p:cNvPr>
            <p:cNvSpPr/>
            <p:nvPr userDrawn="1"/>
          </p:nvSpPr>
          <p:spPr>
            <a:xfrm>
              <a:off x="1575858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09BC5649-72C6-48A5-A6B2-4AE9E988A5A5}"/>
                </a:ext>
              </a:extLst>
            </p:cNvPr>
            <p:cNvSpPr/>
            <p:nvPr userDrawn="1"/>
          </p:nvSpPr>
          <p:spPr>
            <a:xfrm>
              <a:off x="176230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직사각형 22">
              <a:extLst>
                <a:ext uri="{FF2B5EF4-FFF2-40B4-BE49-F238E27FC236}">
                  <a16:creationId xmlns:a16="http://schemas.microsoft.com/office/drawing/2014/main" id="{EC4346D9-ABD3-45C8-B410-BA2DCAA9F318}"/>
                </a:ext>
              </a:extLst>
            </p:cNvPr>
            <p:cNvSpPr/>
            <p:nvPr userDrawn="1"/>
          </p:nvSpPr>
          <p:spPr>
            <a:xfrm>
              <a:off x="194874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직사각형 25">
              <a:extLst>
                <a:ext uri="{FF2B5EF4-FFF2-40B4-BE49-F238E27FC236}">
                  <a16:creationId xmlns:a16="http://schemas.microsoft.com/office/drawing/2014/main" id="{6B7DAFE1-381D-4374-BA60-C11AC84721E9}"/>
                </a:ext>
              </a:extLst>
            </p:cNvPr>
            <p:cNvSpPr/>
            <p:nvPr userDrawn="1"/>
          </p:nvSpPr>
          <p:spPr>
            <a:xfrm>
              <a:off x="213518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직사각형 26">
              <a:extLst>
                <a:ext uri="{FF2B5EF4-FFF2-40B4-BE49-F238E27FC236}">
                  <a16:creationId xmlns:a16="http://schemas.microsoft.com/office/drawing/2014/main" id="{F8B75156-5078-4AF4-979B-22D4255905A1}"/>
                </a:ext>
              </a:extLst>
            </p:cNvPr>
            <p:cNvSpPr/>
            <p:nvPr userDrawn="1"/>
          </p:nvSpPr>
          <p:spPr>
            <a:xfrm>
              <a:off x="234493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직사각형 27">
              <a:extLst>
                <a:ext uri="{FF2B5EF4-FFF2-40B4-BE49-F238E27FC236}">
                  <a16:creationId xmlns:a16="http://schemas.microsoft.com/office/drawing/2014/main" id="{DBBAC064-C9B1-4BC9-9C79-EB72395030F2}"/>
                </a:ext>
              </a:extLst>
            </p:cNvPr>
            <p:cNvSpPr/>
            <p:nvPr userDrawn="1"/>
          </p:nvSpPr>
          <p:spPr>
            <a:xfrm>
              <a:off x="253137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직사각형 28">
              <a:extLst>
                <a:ext uri="{FF2B5EF4-FFF2-40B4-BE49-F238E27FC236}">
                  <a16:creationId xmlns:a16="http://schemas.microsoft.com/office/drawing/2014/main" id="{FF36CE99-474E-412F-A4EC-68C6EFE56A8F}"/>
                </a:ext>
              </a:extLst>
            </p:cNvPr>
            <p:cNvSpPr/>
            <p:nvPr userDrawn="1"/>
          </p:nvSpPr>
          <p:spPr>
            <a:xfrm>
              <a:off x="271781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직사각형 29">
              <a:extLst>
                <a:ext uri="{FF2B5EF4-FFF2-40B4-BE49-F238E27FC236}">
                  <a16:creationId xmlns:a16="http://schemas.microsoft.com/office/drawing/2014/main" id="{788692A5-7E79-43A3-BE3B-617E40A899FC}"/>
                </a:ext>
              </a:extLst>
            </p:cNvPr>
            <p:cNvSpPr/>
            <p:nvPr userDrawn="1"/>
          </p:nvSpPr>
          <p:spPr>
            <a:xfrm>
              <a:off x="290426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직사각형 30">
              <a:extLst>
                <a:ext uri="{FF2B5EF4-FFF2-40B4-BE49-F238E27FC236}">
                  <a16:creationId xmlns:a16="http://schemas.microsoft.com/office/drawing/2014/main" id="{8D57A9F3-32F1-4900-878D-E9918D2ED1EE}"/>
                </a:ext>
              </a:extLst>
            </p:cNvPr>
            <p:cNvSpPr/>
            <p:nvPr userDrawn="1"/>
          </p:nvSpPr>
          <p:spPr>
            <a:xfrm>
              <a:off x="309070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직사각형 31">
              <a:extLst>
                <a:ext uri="{FF2B5EF4-FFF2-40B4-BE49-F238E27FC236}">
                  <a16:creationId xmlns:a16="http://schemas.microsoft.com/office/drawing/2014/main" id="{882472AD-18D5-41B5-9C13-7D25E6F6DAE9}"/>
                </a:ext>
              </a:extLst>
            </p:cNvPr>
            <p:cNvSpPr/>
            <p:nvPr userDrawn="1"/>
          </p:nvSpPr>
          <p:spPr>
            <a:xfrm>
              <a:off x="327714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직사각형 32">
              <a:extLst>
                <a:ext uri="{FF2B5EF4-FFF2-40B4-BE49-F238E27FC236}">
                  <a16:creationId xmlns:a16="http://schemas.microsoft.com/office/drawing/2014/main" id="{32BD3F21-B4E6-4F5E-AD34-73D75B92E040}"/>
                </a:ext>
              </a:extLst>
            </p:cNvPr>
            <p:cNvSpPr/>
            <p:nvPr userDrawn="1"/>
          </p:nvSpPr>
          <p:spPr>
            <a:xfrm>
              <a:off x="346358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직사각형 33">
              <a:extLst>
                <a:ext uri="{FF2B5EF4-FFF2-40B4-BE49-F238E27FC236}">
                  <a16:creationId xmlns:a16="http://schemas.microsoft.com/office/drawing/2014/main" id="{7FF8B6C0-E11C-4C30-9D45-FCB8F849A649}"/>
                </a:ext>
              </a:extLst>
            </p:cNvPr>
            <p:cNvSpPr/>
            <p:nvPr userDrawn="1"/>
          </p:nvSpPr>
          <p:spPr>
            <a:xfrm>
              <a:off x="365003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직사각형 34">
              <a:extLst>
                <a:ext uri="{FF2B5EF4-FFF2-40B4-BE49-F238E27FC236}">
                  <a16:creationId xmlns:a16="http://schemas.microsoft.com/office/drawing/2014/main" id="{0B9E423D-C626-45A1-B651-54AD5075270E}"/>
                </a:ext>
              </a:extLst>
            </p:cNvPr>
            <p:cNvSpPr/>
            <p:nvPr userDrawn="1"/>
          </p:nvSpPr>
          <p:spPr>
            <a:xfrm>
              <a:off x="383647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E5FE0-3BC0-131D-55FA-8F5FCEAC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925" y="1416684"/>
            <a:ext cx="3962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24006" y="866124"/>
            <a:ext cx="31091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Команда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90925" y="2153375"/>
            <a:ext cx="571524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Ключевые члены команды (CEO, CTO и CMO)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имя + фото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роль в команде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подтверждение опыта (предыдущие проекты / компании)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Для усиления команды вы можете указать менторов или консультантов, которые участвуют в развитии проектов.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958356" y="5504483"/>
            <a:ext cx="872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effectLst/>
                <a:latin typeface="Montserrat" panose="00000500000000000000" pitchFamily="2" charset="-52"/>
              </a:rPr>
              <a:t>Комментарий: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 Комментарий: цель данного слайда показать, что у проекта сильная команда и </a:t>
            </a:r>
            <a:r>
              <a:rPr lang="ru-RU" sz="1200" i="1" dirty="0">
                <a:latin typeface="Montserrat" panose="00000500000000000000" pitchFamily="2" charset="-52"/>
              </a:rPr>
              <a:t>закрыты в</a:t>
            </a:r>
            <a:r>
              <a:rPr lang="en-US" sz="1200" i="1" dirty="0"/>
              <a:t>c</a:t>
            </a:r>
            <a:r>
              <a:rPr lang="ru-RU" sz="1200" i="1" dirty="0">
                <a:latin typeface="Montserrat" panose="00000500000000000000" pitchFamily="2" charset="-52"/>
              </a:rPr>
              <a:t>е основные 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компетенции.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Не рекомендуем писать все регалии и заслуги, нужно показать компетентность соответственно занимаемой позиции и сфере деятельности в проекте.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5BAF18B-C9DF-4705-B8D8-5B287EEBB20C}"/>
              </a:ext>
            </a:extLst>
          </p:cNvPr>
          <p:cNvSpPr/>
          <p:nvPr/>
        </p:nvSpPr>
        <p:spPr>
          <a:xfrm>
            <a:off x="1764364" y="2756540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C2183B8-CCB4-4DA2-9E34-7892C2F5518B}"/>
              </a:ext>
            </a:extLst>
          </p:cNvPr>
          <p:cNvSpPr/>
          <p:nvPr/>
        </p:nvSpPr>
        <p:spPr>
          <a:xfrm>
            <a:off x="1764364" y="300704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1B9A5BB-2626-4498-B19E-03100715B74E}"/>
              </a:ext>
            </a:extLst>
          </p:cNvPr>
          <p:cNvSpPr/>
          <p:nvPr/>
        </p:nvSpPr>
        <p:spPr>
          <a:xfrm>
            <a:off x="1764364" y="3251152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639711-987E-4C34-8741-8AD76A089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631" y="5382525"/>
            <a:ext cx="277000" cy="1068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18B4F-8AA5-4CCF-BDDF-77B396DE0DB9}"/>
              </a:ext>
            </a:extLst>
          </p:cNvPr>
          <p:cNvSpPr txBox="1"/>
          <p:nvPr/>
        </p:nvSpPr>
        <p:spPr>
          <a:xfrm rot="16200000">
            <a:off x="10562785" y="4517535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0FCB5-CEEC-3656-B457-4F6BD893B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0B2B13-3627-428D-A77D-C81F1E46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3643" y="3057773"/>
            <a:ext cx="4556317" cy="315826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036A03E-1A64-4D4E-82DE-331FD8AF1668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2" y="913966"/>
            <a:ext cx="1498984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CTA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595004-F5AC-44B7-86D6-2B8D061680F3}"/>
              </a:ext>
            </a:extLst>
          </p:cNvPr>
          <p:cNvSpPr txBox="1"/>
          <p:nvPr/>
        </p:nvSpPr>
        <p:spPr>
          <a:xfrm>
            <a:off x="1729993" y="2218888"/>
            <a:ext cx="8665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Здесь нужно указать: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чего вы хотите в данный момент</a:t>
            </a: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для своего проекта?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7124990" y="3788846"/>
            <a:ext cx="32706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Этот слайд ваш призыв к действию.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Очень конкретно напишите ваш запрос: </a:t>
            </a: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инвестиции, поиск компаний для запуска пилотных проектов, вакансия в команду и т.д.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Не забудьте добавить QR -код с вашим контактом.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385D43-6542-4265-9482-5945D5E5960A}"/>
              </a:ext>
            </a:extLst>
          </p:cNvPr>
          <p:cNvSpPr txBox="1"/>
          <p:nvPr/>
        </p:nvSpPr>
        <p:spPr>
          <a:xfrm>
            <a:off x="1705421" y="3671903"/>
            <a:ext cx="4600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</a:p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Предложение инвестору: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Сумма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(какую долю вы готовы отдать за эту сумму)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Для чего нужны деньги?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06453D-805E-4EC6-85D7-A71B6240F4DB}"/>
              </a:ext>
            </a:extLst>
          </p:cNvPr>
          <p:cNvSpPr/>
          <p:nvPr/>
        </p:nvSpPr>
        <p:spPr>
          <a:xfrm>
            <a:off x="1564409" y="429295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3F838B8-B08F-45B9-98C0-B54035DFE7F2}"/>
              </a:ext>
            </a:extLst>
          </p:cNvPr>
          <p:cNvSpPr/>
          <p:nvPr/>
        </p:nvSpPr>
        <p:spPr>
          <a:xfrm>
            <a:off x="1564409" y="463690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D11612BB-4F18-4BEC-94D2-39EA7C96E175}"/>
              </a:ext>
            </a:extLst>
          </p:cNvPr>
          <p:cNvSpPr/>
          <p:nvPr/>
        </p:nvSpPr>
        <p:spPr>
          <a:xfrm>
            <a:off x="1557562" y="520036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3199E-9867-4FA7-B362-AB19F2E9E611}"/>
              </a:ext>
            </a:extLst>
          </p:cNvPr>
          <p:cNvSpPr txBox="1"/>
          <p:nvPr/>
        </p:nvSpPr>
        <p:spPr>
          <a:xfrm>
            <a:off x="6569578" y="3911957"/>
            <a:ext cx="47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!</a:t>
            </a:r>
            <a:endParaRPr lang="ru-RU" sz="9600" i="0" u="none" strike="noStrike" dirty="0">
              <a:solidFill>
                <a:srgbClr val="E84E0E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C90C4-3F03-437E-9358-7E212BCDE768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38649-2D77-8F57-F7F6-0366E0955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3">
            <a:extLst>
              <a:ext uri="{FF2B5EF4-FFF2-40B4-BE49-F238E27FC236}">
                <a16:creationId xmlns:a16="http://schemas.microsoft.com/office/drawing/2014/main" id="{3FD8FDBA-4DC7-4303-9578-3B929BC14689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5361A9-DCD3-48EF-816E-CAA0D0D3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76" y="5285064"/>
            <a:ext cx="9493497" cy="117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813257" y="907883"/>
            <a:ext cx="741960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Проблема потребителя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8" y="2410937"/>
            <a:ext cx="9883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Необходимо максимально точно сформулировать проблему/проблемы потребителя вашего продукта. Не рекомендуем указывать больше 2-3 проблем.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E6E11-EDA6-4932-8104-DCA67E5D3C85}"/>
              </a:ext>
            </a:extLst>
          </p:cNvPr>
          <p:cNvSpPr txBox="1"/>
          <p:nvPr/>
        </p:nvSpPr>
        <p:spPr>
          <a:xfrm>
            <a:off x="1419598" y="3784242"/>
            <a:ext cx="7419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</a:t>
            </a:r>
            <a:r>
              <a:rPr lang="ru-RU" sz="1600" b="1" dirty="0">
                <a:solidFill>
                  <a:srgbClr val="000000"/>
                </a:solidFill>
                <a:latin typeface="Montserrat" panose="00000500000000000000" pitchFamily="2" charset="-52"/>
              </a:rPr>
              <a:t>: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Кто-то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(компания, человек) испытывает проблему с чем-то и он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тратит N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(денег, времени) на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ее решение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(указать действие или решение).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598" y="5502829"/>
            <a:ext cx="87898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1. хорошо подтвердить проблему ссылками на исследования (что такая проблема есть) 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2. если вы провели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Dev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то можно добавить ссылку на результаты.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C3DA6-AAA6-415E-9FB8-D401358A332C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26C7A-456C-40A2-97D1-871DA80D6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41388-10F2-B0BE-2989-137ED5BF6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0F82678C-0454-433D-ABBE-9D57B3F18814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88714" y="505113"/>
            <a:ext cx="7321730" cy="1200329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Как решается проблема сейчас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9" y="2408535"/>
            <a:ext cx="46120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Что сейчас делает клиент, чтобы решить данную проблему. 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Использует какой-то продукт/тратит собственное время и силы, ничего не делает.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600" y="5258508"/>
            <a:ext cx="833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 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сегодняшний день проблема решается [следующим образом ], и из-за этого: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[упускаются такие-то возможности, теряется N денег, тратится N ресурсов/времени].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8870E4-D387-4D73-91BE-D0823315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6C930E-5BC9-47A6-A7CB-1087EBDA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99" y="5142451"/>
            <a:ext cx="277000" cy="10684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F93E9F-5ACB-43F8-85F0-5C3E8B25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679801" y="5041783"/>
            <a:ext cx="277000" cy="1068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682032-C541-4D0B-B762-6947AC1035D2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A20ACA-F9BA-C902-1966-277A4BF00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548C2408-FA2F-4E40-A287-103104DBB012}"/>
              </a:ext>
            </a:extLst>
          </p:cNvPr>
          <p:cNvSpPr/>
          <p:nvPr/>
        </p:nvSpPr>
        <p:spPr>
          <a:xfrm>
            <a:off x="9906001" y="0"/>
            <a:ext cx="230356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3683627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2699099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7186728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Наше решение - продукт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84347" y="5407321"/>
            <a:ext cx="7621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мы крайне НЕ рекомендуем  вставлять видео работающего продукта в презентацию: на практике это работает плохо. Вместо этого вы можете разместить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qr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-код со ссылкой на видео, например, на YouTube.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84345" y="1573177"/>
            <a:ext cx="6679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Ваш продукт - что это?</a:t>
            </a:r>
          </a:p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Краткое описание предлагаемого решения.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Интерфейс софта/ демонстрация модели продукта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84344" y="3833294"/>
            <a:ext cx="5903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наш продукт это [мобильное приложение] которое позволяет сделать [вот это].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4E14FF-1570-4AF0-B9F7-FDDC012888EF}"/>
              </a:ext>
            </a:extLst>
          </p:cNvPr>
          <p:cNvGrpSpPr/>
          <p:nvPr/>
        </p:nvGrpSpPr>
        <p:grpSpPr>
          <a:xfrm>
            <a:off x="8232869" y="744976"/>
            <a:ext cx="2284263" cy="3714250"/>
            <a:chOff x="8232869" y="744976"/>
            <a:chExt cx="2284263" cy="3714250"/>
          </a:xfrm>
        </p:grpSpPr>
        <p:pic>
          <p:nvPicPr>
            <p:cNvPr id="14" name="그림 8">
              <a:extLst>
                <a:ext uri="{FF2B5EF4-FFF2-40B4-BE49-F238E27FC236}">
                  <a16:creationId xmlns:a16="http://schemas.microsoft.com/office/drawing/2014/main" id="{62ABBCEC-5C68-4B4E-89DE-31083979C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869" y="744976"/>
              <a:ext cx="2284263" cy="371425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5C210C8-39A8-49A1-9C62-E5F7E3E6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209" y="834008"/>
              <a:ext cx="1587821" cy="3496122"/>
            </a:xfrm>
            <a:prstGeom prst="rect">
              <a:avLst/>
            </a:prstGeom>
          </p:spPr>
        </p:pic>
        <p:pic>
          <p:nvPicPr>
            <p:cNvPr id="16" name="그림 10">
              <a:extLst>
                <a:ext uri="{FF2B5EF4-FFF2-40B4-BE49-F238E27FC236}">
                  <a16:creationId xmlns:a16="http://schemas.microsoft.com/office/drawing/2014/main" id="{3FED9E3C-7903-42C7-AF0F-24DD3A096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652" y="826313"/>
              <a:ext cx="1447597" cy="158215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355659-3CFA-41CE-AABE-60B017C09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8160" y="5209563"/>
            <a:ext cx="277000" cy="1068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300DE8-A097-49EB-A466-EB37BB788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104327" y="5204202"/>
            <a:ext cx="277000" cy="10684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C1BF61-EFE4-40E8-8253-C03B7379361C}"/>
              </a:ext>
            </a:extLst>
          </p:cNvPr>
          <p:cNvSpPr txBox="1"/>
          <p:nvPr/>
        </p:nvSpPr>
        <p:spPr>
          <a:xfrm rot="16200000">
            <a:off x="10562785" y="4575617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>
                <a:solidFill>
                  <a:schemeClr val="bg1"/>
                </a:solidFill>
              </a:rPr>
              <a:t>STARTUP LYNCH</a:t>
            </a:r>
            <a:endParaRPr lang="ru-RU" sz="1200" spc="730" baseline="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631D5-A3AC-7BCF-F336-3AA38D0FB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9929" y="6145985"/>
            <a:ext cx="1776473" cy="4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772351"/>
            <a:ext cx="6510824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Наше решение- преимущества 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05709" y="2217514"/>
            <a:ext cx="4880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Емко опишите ваше решение.</a:t>
            </a:r>
          </a:p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Делайте упор на то, как решается проблема вашего клиента и какие выгоды при этом достигаются.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1805709" y="5386227"/>
            <a:ext cx="6254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effectLst/>
                <a:latin typeface="Montserrat" panose="00000500000000000000" pitchFamily="2" charset="-52"/>
              </a:rPr>
              <a:t>Пример:</a:t>
            </a:r>
            <a:r>
              <a:rPr lang="ru-RU" sz="1400" i="1" u="none" strike="noStrike" dirty="0">
                <a:effectLst/>
                <a:latin typeface="Montserrat" panose="00000500000000000000" pitchFamily="2" charset="-52"/>
              </a:rPr>
              <a:t> Наш продукт решает проблему [вот так]  и позволяет пользователю сэкономить [столько-то денег /времени / ресурсов]. </a:t>
            </a:r>
            <a:endParaRPr lang="ru-RU" sz="1400" dirty="0">
              <a:effectLst/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9998D7-B08D-49CA-97F3-B85351B4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361" y="5238687"/>
            <a:ext cx="277000" cy="1068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4183CE-966E-473E-9004-5C613924D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39533" y="5238687"/>
            <a:ext cx="277000" cy="1068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5950B6-3C5F-4F66-92A9-EF35D4C7C852}"/>
              </a:ext>
            </a:extLst>
          </p:cNvPr>
          <p:cNvSpPr txBox="1"/>
          <p:nvPr/>
        </p:nvSpPr>
        <p:spPr>
          <a:xfrm rot="16200000">
            <a:off x="10562785" y="4418323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5F9786-DBEE-419C-AA7F-EDB0B881F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4239" y="5211672"/>
            <a:ext cx="7766131" cy="10877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EC59A-1248-2165-1BBC-404A57D4D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3">
            <a:extLst>
              <a:ext uri="{FF2B5EF4-FFF2-40B4-BE49-F238E27FC236}">
                <a16:creationId xmlns:a16="http://schemas.microsoft.com/office/drawing/2014/main" id="{D101E790-CD4E-4E2D-ACEC-F65378FFEE90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3E362B-16DE-442C-8A5A-8DA4DDB8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02657" y="3510798"/>
            <a:ext cx="868477" cy="875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EBCD857-C520-44FA-888C-1A0DC110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556" y="2365279"/>
            <a:ext cx="868477" cy="8755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77C12D-7AB2-4DC8-BE3D-70C934A0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367767" y="3510798"/>
            <a:ext cx="868477" cy="8755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749E36-5ED9-450B-9B27-959B7465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666" y="2365279"/>
            <a:ext cx="868477" cy="8755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CFD11-8FD6-40FB-9F6B-FE634266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1571" y="4639112"/>
            <a:ext cx="9891337" cy="1289022"/>
          </a:xfrm>
          <a:prstGeom prst="rect">
            <a:avLst/>
          </a:prstGeom>
        </p:spPr>
      </p:pic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1" y="913966"/>
            <a:ext cx="223202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Рынок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2342034" y="2455681"/>
            <a:ext cx="47270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Объем рынка, динамика и прогноз роста - </a:t>
            </a:r>
          </a:p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общий объем рынка, объем рынка на который вы планируете выйти. (TAM, SAM, SOM)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577781" y="4809338"/>
            <a:ext cx="9521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случае если это новый рынок, по которому недостаточно данных, попробуйте понять, сколько людей потенциально могли бы приобрести продукт, и сколько это будет стоить.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Часть информации например тренды, конкурентность лучше озвучить устно, чтобы не перегружать слайд. 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F607E-0B96-461F-B925-EEE3984B79A3}"/>
              </a:ext>
            </a:extLst>
          </p:cNvPr>
          <p:cNvSpPr txBox="1"/>
          <p:nvPr/>
        </p:nvSpPr>
        <p:spPr>
          <a:xfrm>
            <a:off x="8474207" y="2441352"/>
            <a:ext cx="271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рынка,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которую вы планируете занять</a:t>
            </a:r>
          </a:p>
        </p:txBody>
      </p:sp>
      <p:pic>
        <p:nvPicPr>
          <p:cNvPr id="18" name="그래픽 511">
            <a:extLst>
              <a:ext uri="{FF2B5EF4-FFF2-40B4-BE49-F238E27FC236}">
                <a16:creationId xmlns:a16="http://schemas.microsoft.com/office/drawing/2014/main" id="{857CB3B7-DFCF-4BBC-A7C6-62487A768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1565" y="2584670"/>
            <a:ext cx="454936" cy="48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01EBA7-5138-4B63-8E3F-F5E803F300D5}"/>
              </a:ext>
            </a:extLst>
          </p:cNvPr>
          <p:cNvSpPr txBox="1"/>
          <p:nvPr/>
        </p:nvSpPr>
        <p:spPr>
          <a:xfrm>
            <a:off x="2342034" y="3733963"/>
            <a:ext cx="43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Тренды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(применение технологии в отрасли, растет или сужается рынок)</a:t>
            </a:r>
          </a:p>
        </p:txBody>
      </p:sp>
      <p:pic>
        <p:nvPicPr>
          <p:cNvPr id="25" name="그래픽 521">
            <a:extLst>
              <a:ext uri="{FF2B5EF4-FFF2-40B4-BE49-F238E27FC236}">
                <a16:creationId xmlns:a16="http://schemas.microsoft.com/office/drawing/2014/main" id="{AC803D86-5DF1-4BC8-964B-425C6F3A4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7023" y="2582091"/>
            <a:ext cx="447676" cy="500344"/>
          </a:xfrm>
          <a:prstGeom prst="rect">
            <a:avLst/>
          </a:prstGeom>
        </p:spPr>
      </p:pic>
      <p:pic>
        <p:nvPicPr>
          <p:cNvPr id="26" name="그래픽 567">
            <a:extLst>
              <a:ext uri="{FF2B5EF4-FFF2-40B4-BE49-F238E27FC236}">
                <a16:creationId xmlns:a16="http://schemas.microsoft.com/office/drawing/2014/main" id="{DC8EE41C-ABCF-41D3-AAEE-1FC3836DE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3655" y="3694465"/>
            <a:ext cx="427592" cy="491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4419B1-216C-462E-9AC1-B06DDA711DE0}"/>
              </a:ext>
            </a:extLst>
          </p:cNvPr>
          <p:cNvSpPr txBox="1"/>
          <p:nvPr/>
        </p:nvSpPr>
        <p:spPr>
          <a:xfrm>
            <a:off x="8474207" y="3730374"/>
            <a:ext cx="290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Насколько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конкурентный рынок?</a:t>
            </a:r>
            <a:endParaRPr lang="ru-RU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0" name="그래픽 528">
            <a:extLst>
              <a:ext uri="{FF2B5EF4-FFF2-40B4-BE49-F238E27FC236}">
                <a16:creationId xmlns:a16="http://schemas.microsoft.com/office/drawing/2014/main" id="{A87C1C87-5CDD-44E8-9EE0-09BE9B198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72554" y="3676764"/>
            <a:ext cx="517898" cy="5266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27B08F-F5CA-4AFD-8A91-E668245E4C81}"/>
              </a:ext>
            </a:extLst>
          </p:cNvPr>
          <p:cNvSpPr txBox="1"/>
          <p:nvPr/>
        </p:nvSpPr>
        <p:spPr>
          <a:xfrm>
            <a:off x="1627023" y="6150292"/>
            <a:ext cx="16866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Montserrat" panose="00000500000000000000" pitchFamily="2" charset="-52"/>
              </a:rPr>
              <a:t>Полезные ссылки: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9AF173-17EE-4975-A205-E2027D7F44B1}"/>
              </a:ext>
            </a:extLst>
          </p:cNvPr>
          <p:cNvSpPr txBox="1"/>
          <p:nvPr/>
        </p:nvSpPr>
        <p:spPr>
          <a:xfrm>
            <a:off x="3228686" y="6134903"/>
            <a:ext cx="43801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6"/>
              </a:rPr>
              <a:t>https://vc.ru/marketing/121726-zachem-lyudi-analiziruyut-rynok</a:t>
            </a:r>
            <a:endParaRPr lang="ru-RU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6E773B-3F13-49FA-A6DB-25FD04FB3C76}"/>
              </a:ext>
            </a:extLst>
          </p:cNvPr>
          <p:cNvSpPr txBox="1"/>
          <p:nvPr/>
        </p:nvSpPr>
        <p:spPr>
          <a:xfrm>
            <a:off x="3228686" y="6368461"/>
            <a:ext cx="3163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7"/>
              </a:rPr>
              <a:t>https://miro.com/app/board/o9J_kpVVSzc=/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F9485E-5081-4E91-A22E-F6D9F8FBC68B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470656-2DF8-C2E9-0FD0-05F7C894C5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59039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Модель монетизации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19440" y="5121374"/>
            <a:ext cx="1727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Полезные ссылки:</a:t>
            </a:r>
            <a:endParaRPr lang="ru-RU" sz="1200" b="0" i="1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70864" y="2228671"/>
            <a:ext cx="4665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чем проект зарабатывает или планирует зарабатывать?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70864" y="3608036"/>
            <a:ext cx="5530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транзакционная модель 5% от продажи.</a:t>
            </a: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2F1C9B-9B9C-42D7-9CD8-4E8D7F685AAC}"/>
              </a:ext>
            </a:extLst>
          </p:cNvPr>
          <p:cNvSpPr txBox="1"/>
          <p:nvPr/>
        </p:nvSpPr>
        <p:spPr>
          <a:xfrm>
            <a:off x="1612482" y="5390371"/>
            <a:ext cx="7313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Модели монетизации и чем они отличаются в B2B и B2C –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ProductSense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 Academy (sense23.com)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BF42B-C26D-450B-AD87-9E9201B7B567}"/>
              </a:ext>
            </a:extLst>
          </p:cNvPr>
          <p:cNvSpPr txBox="1"/>
          <p:nvPr/>
        </p:nvSpPr>
        <p:spPr>
          <a:xfrm>
            <a:off x="1619440" y="5672382"/>
            <a:ext cx="6440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5"/>
              </a:rPr>
              <a:t>Монетизация бизнеса. Как найти свою модель — Тренинговый Центр Галины на vc.ru</a:t>
            </a:r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B929BF-11D1-4C70-AD8D-2DAC1264F6C1}"/>
              </a:ext>
            </a:extLst>
          </p:cNvPr>
          <p:cNvSpPr txBox="1"/>
          <p:nvPr/>
        </p:nvSpPr>
        <p:spPr>
          <a:xfrm>
            <a:off x="1612482" y="5953092"/>
            <a:ext cx="7094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Монетизация стартапа: 10 лучших моделей и их особенности — Блог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Admitad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Projects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C326C-08C6-47A9-B81D-ADF1AC664846}"/>
              </a:ext>
            </a:extLst>
          </p:cNvPr>
          <p:cNvSpPr txBox="1"/>
          <p:nvPr/>
        </p:nvSpPr>
        <p:spPr>
          <a:xfrm>
            <a:off x="1612482" y="6223945"/>
            <a:ext cx="6449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Какую модель монетизации выбрать IT-стартапу: примеры и кейсы /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Хабр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 (habr.com)</a:t>
            </a: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0A7C1-D7D0-4FA0-8FBA-274FF8FAEC79}"/>
              </a:ext>
            </a:extLst>
          </p:cNvPr>
          <p:cNvSpPr txBox="1"/>
          <p:nvPr/>
        </p:nvSpPr>
        <p:spPr>
          <a:xfrm rot="16200000">
            <a:off x="10562785" y="4525764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E0F724-6C04-5193-2A72-0DE8B661A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3">
            <a:extLst>
              <a:ext uri="{FF2B5EF4-FFF2-40B4-BE49-F238E27FC236}">
                <a16:creationId xmlns:a16="http://schemas.microsoft.com/office/drawing/2014/main" id="{B286F75D-B017-42AD-BB37-F210C0F81EC5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CD791B-7845-461F-B8CC-BB42C590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837043"/>
            <a:ext cx="3569596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Конкуренты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F1431A-8663-4911-8823-16B2BEF29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81669"/>
              </p:ext>
            </p:extLst>
          </p:nvPr>
        </p:nvGraphicFramePr>
        <p:xfrm>
          <a:off x="828944" y="2164389"/>
          <a:ext cx="10460049" cy="2998092"/>
        </p:xfrm>
        <a:graphic>
          <a:graphicData uri="http://schemas.openxmlformats.org/drawingml/2006/table">
            <a:tbl>
              <a:tblPr/>
              <a:tblGrid>
                <a:gridCol w="2371610">
                  <a:extLst>
                    <a:ext uri="{9D8B030D-6E8A-4147-A177-3AD203B41FA5}">
                      <a16:colId xmlns:a16="http://schemas.microsoft.com/office/drawing/2014/main" val="1297595478"/>
                    </a:ext>
                  </a:extLst>
                </a:gridCol>
                <a:gridCol w="1958007">
                  <a:extLst>
                    <a:ext uri="{9D8B030D-6E8A-4147-A177-3AD203B41FA5}">
                      <a16:colId xmlns:a16="http://schemas.microsoft.com/office/drawing/2014/main" val="597344926"/>
                    </a:ext>
                  </a:extLst>
                </a:gridCol>
                <a:gridCol w="2209994">
                  <a:extLst>
                    <a:ext uri="{9D8B030D-6E8A-4147-A177-3AD203B41FA5}">
                      <a16:colId xmlns:a16="http://schemas.microsoft.com/office/drawing/2014/main" val="810920761"/>
                    </a:ext>
                  </a:extLst>
                </a:gridCol>
                <a:gridCol w="2070330">
                  <a:extLst>
                    <a:ext uri="{9D8B030D-6E8A-4147-A177-3AD203B41FA5}">
                      <a16:colId xmlns:a16="http://schemas.microsoft.com/office/drawing/2014/main" val="3083457640"/>
                    </a:ext>
                  </a:extLst>
                </a:gridCol>
                <a:gridCol w="1850108">
                  <a:extLst>
                    <a:ext uri="{9D8B030D-6E8A-4147-A177-3AD203B41FA5}">
                      <a16:colId xmlns:a16="http://schemas.microsoft.com/office/drawing/2014/main" val="1249651130"/>
                    </a:ext>
                  </a:extLst>
                </a:gridCol>
              </a:tblGrid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КРИТЕРИИ СРАВНЕНИЯ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1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2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3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9579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37076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00772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2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79694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3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8282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4 и т.д.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9907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199D27C-7764-46A8-9149-3A53C904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DFE9B-278D-4942-B301-AE88061EC932}"/>
              </a:ext>
            </a:extLst>
          </p:cNvPr>
          <p:cNvSpPr txBox="1"/>
          <p:nvPr/>
        </p:nvSpPr>
        <p:spPr>
          <a:xfrm>
            <a:off x="1247775" y="5550624"/>
            <a:ext cx="9501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Рекомендуем сравнить себя как с прямыми конкурентами, так и с косвенными. Обычно кажется сомнительным, если вы лучше всех конкурентов по всем параметрам. Критерии сравнения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выбираются исходя из важности для пользователя и клиента.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4B75A9-5F70-4A67-B99E-7B7E4E5C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011341" y="5353788"/>
            <a:ext cx="293570" cy="1132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836BDF-4DD4-42DB-AD0C-98E25951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944" y="5353789"/>
            <a:ext cx="293570" cy="1132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41EAAA-B281-006B-B75F-4DAB1A089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BA00ADD-53C9-41AE-9443-518927D8FB9E}"/>
              </a:ext>
            </a:extLst>
          </p:cNvPr>
          <p:cNvSpPr/>
          <p:nvPr/>
        </p:nvSpPr>
        <p:spPr>
          <a:xfrm>
            <a:off x="1800343" y="4735760"/>
            <a:ext cx="9315332" cy="46305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3535330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solidFill>
                  <a:srgbClr val="E84E0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Дорожная карта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FF8255-999B-4D0F-8166-47933ADC105E}"/>
              </a:ext>
            </a:extLst>
          </p:cNvPr>
          <p:cNvSpPr txBox="1"/>
          <p:nvPr/>
        </p:nvSpPr>
        <p:spPr>
          <a:xfrm>
            <a:off x="1680495" y="1684420"/>
            <a:ext cx="830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Ключевые точки в развитии проекта на ближайшие 2 года с привязкой к ключевому показателю [количество пользователей/ клиентов, выручка и др.].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1BCF2-8FF2-432A-9CC6-CE39FE125D58}"/>
              </a:ext>
            </a:extLst>
          </p:cNvPr>
          <p:cNvSpPr txBox="1"/>
          <p:nvPr/>
        </p:nvSpPr>
        <p:spPr>
          <a:xfrm>
            <a:off x="1718121" y="3637061"/>
            <a:ext cx="1233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Custdev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CE01A-36AC-41F1-96EC-04C55D5BD4A5}"/>
              </a:ext>
            </a:extLst>
          </p:cNvPr>
          <p:cNvSpPr txBox="1"/>
          <p:nvPr/>
        </p:nvSpPr>
        <p:spPr>
          <a:xfrm>
            <a:off x="180034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Октябрь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A4ED9-B54D-4243-BC67-0BC79BC3AEE8}"/>
              </a:ext>
            </a:extLst>
          </p:cNvPr>
          <p:cNvSpPr txBox="1"/>
          <p:nvPr/>
        </p:nvSpPr>
        <p:spPr>
          <a:xfrm>
            <a:off x="4129780" y="5448273"/>
            <a:ext cx="101505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Декабрь</a:t>
            </a: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52EC7-EC24-42D7-8591-9B6930D18AD1}"/>
              </a:ext>
            </a:extLst>
          </p:cNvPr>
          <p:cNvSpPr txBox="1"/>
          <p:nvPr/>
        </p:nvSpPr>
        <p:spPr>
          <a:xfrm>
            <a:off x="7148297" y="1550052"/>
            <a:ext cx="87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Декабрь</a:t>
            </a:r>
            <a:endParaRPr lang="ru-RU" sz="1100" b="0" i="0" u="none" strike="noStrike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25EC4D-921E-4EED-88E6-D0D663FC9CE6}"/>
              </a:ext>
            </a:extLst>
          </p:cNvPr>
          <p:cNvSpPr txBox="1"/>
          <p:nvPr/>
        </p:nvSpPr>
        <p:spPr>
          <a:xfrm>
            <a:off x="1680495" y="2258880"/>
            <a:ext cx="1150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0D0A2-872D-400D-8EDE-004C1AD779CD}"/>
              </a:ext>
            </a:extLst>
          </p:cNvPr>
          <p:cNvSpPr txBox="1"/>
          <p:nvPr/>
        </p:nvSpPr>
        <p:spPr>
          <a:xfrm rot="16200000">
            <a:off x="10562785" y="4449855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EAD53-2944-4ED7-B756-8959156641B3}"/>
              </a:ext>
            </a:extLst>
          </p:cNvPr>
          <p:cNvSpPr txBox="1"/>
          <p:nvPr/>
        </p:nvSpPr>
        <p:spPr>
          <a:xfrm>
            <a:off x="661999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Февраль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EBACB-A917-4D97-B1C4-BFA6F7897B99}"/>
              </a:ext>
            </a:extLst>
          </p:cNvPr>
          <p:cNvSpPr txBox="1"/>
          <p:nvPr/>
        </p:nvSpPr>
        <p:spPr>
          <a:xfrm>
            <a:off x="9018483" y="5448273"/>
            <a:ext cx="87214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Апрель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555AC-7D4F-4A24-B720-43964F88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385" y="4562522"/>
            <a:ext cx="1057275" cy="757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358E2B-000F-416F-95D5-967568757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7982" y="4386310"/>
            <a:ext cx="1057275" cy="933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1070A9-D991-4057-AA2C-E364C8891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4979" y="4230826"/>
            <a:ext cx="1061256" cy="1113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86B408-E0F7-4128-AA41-D8826B9C5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28629" y="4196904"/>
            <a:ext cx="1057275" cy="11477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65A4469-9E73-4C6B-BA68-9BB6D646BF0B}"/>
              </a:ext>
            </a:extLst>
          </p:cNvPr>
          <p:cNvSpPr txBox="1"/>
          <p:nvPr/>
        </p:nvSpPr>
        <p:spPr>
          <a:xfrm>
            <a:off x="4129780" y="3637061"/>
            <a:ext cx="798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MVP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CD5EA4-38CE-4BB6-970D-A0E6350005A3}"/>
              </a:ext>
            </a:extLst>
          </p:cNvPr>
          <p:cNvSpPr txBox="1"/>
          <p:nvPr/>
        </p:nvSpPr>
        <p:spPr>
          <a:xfrm>
            <a:off x="6098078" y="3578983"/>
            <a:ext cx="2015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11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5E7C9-E8EA-45BC-B55E-560275C776DF}"/>
              </a:ext>
            </a:extLst>
          </p:cNvPr>
          <p:cNvSpPr txBox="1"/>
          <p:nvPr/>
        </p:nvSpPr>
        <p:spPr>
          <a:xfrm>
            <a:off x="8399535" y="3578983"/>
            <a:ext cx="2266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40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249A7-BE61-ADB2-0736-BF8264F71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0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777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user</cp:lastModifiedBy>
  <cp:revision>59</cp:revision>
  <dcterms:created xsi:type="dcterms:W3CDTF">2023-02-01T10:18:10Z</dcterms:created>
  <dcterms:modified xsi:type="dcterms:W3CDTF">2025-02-12T08:36:48Z</dcterms:modified>
</cp:coreProperties>
</file>